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54"/>
  </p:notesMasterIdLst>
  <p:handoutMasterIdLst>
    <p:handoutMasterId r:id="rId55"/>
  </p:handoutMasterIdLst>
  <p:sldIdLst>
    <p:sldId id="291" r:id="rId2"/>
    <p:sldId id="263" r:id="rId3"/>
    <p:sldId id="276" r:id="rId4"/>
    <p:sldId id="277" r:id="rId5"/>
    <p:sldId id="295" r:id="rId6"/>
    <p:sldId id="294" r:id="rId7"/>
    <p:sldId id="296" r:id="rId8"/>
    <p:sldId id="278" r:id="rId9"/>
    <p:sldId id="321" r:id="rId10"/>
    <p:sldId id="337" r:id="rId11"/>
    <p:sldId id="322" r:id="rId12"/>
    <p:sldId id="297" r:id="rId13"/>
    <p:sldId id="338" r:id="rId14"/>
    <p:sldId id="280" r:id="rId15"/>
    <p:sldId id="287" r:id="rId16"/>
    <p:sldId id="298" r:id="rId17"/>
    <p:sldId id="299" r:id="rId18"/>
    <p:sldId id="292" r:id="rId19"/>
    <p:sldId id="293" r:id="rId20"/>
    <p:sldId id="288" r:id="rId21"/>
    <p:sldId id="281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308" r:id="rId30"/>
    <p:sldId id="324" r:id="rId31"/>
    <p:sldId id="309" r:id="rId32"/>
    <p:sldId id="311" r:id="rId33"/>
    <p:sldId id="312" r:id="rId34"/>
    <p:sldId id="314" r:id="rId35"/>
    <p:sldId id="325" r:id="rId36"/>
    <p:sldId id="315" r:id="rId37"/>
    <p:sldId id="326" r:id="rId38"/>
    <p:sldId id="316" r:id="rId39"/>
    <p:sldId id="317" r:id="rId40"/>
    <p:sldId id="318" r:id="rId41"/>
    <p:sldId id="319" r:id="rId42"/>
    <p:sldId id="320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DCD"/>
    <a:srgbClr val="005A6F"/>
    <a:srgbClr val="4497A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713" autoAdjust="0"/>
  </p:normalViewPr>
  <p:slideViewPr>
    <p:cSldViewPr>
      <p:cViewPr>
        <p:scale>
          <a:sx n="70" d="100"/>
          <a:sy n="70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xxxxxxxxxxxxxxx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BF81BB-0EA0-4CD4-9189-5C97A0A9F5B6}" type="datetime1">
              <a:rPr lang="en-US"/>
              <a:pPr/>
              <a:t>12/11/2012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xxxxxxxxxxxxx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D7AAA-9157-45D1-B7E1-AE8F7F1D933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xxxxxxxxxxxxxxx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00C490-FBB4-4D00-842C-EC5BA036A09E}" type="datetime1">
              <a:rPr lang="en-US"/>
              <a:pPr/>
              <a:t>12/11/2012</a:t>
            </a:fld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xxxxxxxxxxxxx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2C2FC5-6C4A-471C-A655-B90C19437DB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00C490-FBB4-4D00-842C-EC5BA036A09E}" type="datetime1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2C2FC5-6C4A-471C-A655-B90C19437D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8082-C4EC-4F10-923D-ED98A2B23925}" type="datetime3">
              <a:rPr lang="en-US" smtClean="0"/>
              <a:pPr/>
              <a:t>11 December 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043190-3AFA-47B8-AFE3-9BC680CF7AB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EF7-40C9-4E5D-A54F-FCC37BED5A2A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6E9-95CD-4643-B9EB-62D6C8BA006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42C8-90D9-4597-B259-21C6D6FB814D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45B4-7DF6-4BB0-AEF4-17357BBA78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1EBE-AFC5-4565-B397-B9C20954AD32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BA8EA9-5F74-45E1-8FD9-8AC2CFD614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8C5-E291-4AC3-A7CA-857A722CBDEA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9127-4318-4811-A290-5D9EB64BD88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1FB6-E438-48DB-8E1D-1FE2801BD377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63B9-0FF6-49D3-83FC-066AF313ED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E8C-96B3-469A-916E-7FCEE6C1E1D3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1CCC1F-4CDA-4F9F-8003-89231F5E4A9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02D4-BEC2-437D-8D7F-A9CCEC91781D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B5B-B5BE-482C-B026-FF33E51AA82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A062-5C5D-4C0D-90C0-67D7CEA986E9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5DF-EA49-45D9-9D24-BEEB3FBCA2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10E6-BDA4-4DD1-B849-7EBAACBDDC01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930A-418E-4A4A-9824-8D8C8DD3EB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56C8-B074-4997-AE58-A365281D5340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FNT onderwijscongres 2012</a:t>
            </a:r>
            <a:endParaRPr lang="en-US" sz="1400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59BF-E3EF-43FB-A7EE-C1FA076DE5C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F04DC-2225-4A67-9945-4A33829FF91C}" type="datetime3">
              <a:rPr lang="en-US" smtClean="0"/>
              <a:pPr/>
              <a:t>11 December 2012</a:t>
            </a:fld>
            <a:endParaRPr lang="en-US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FNT onderwijscongres 2012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B32720-B35A-4498-B8E0-7B5B9819796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oni\Conceptgroep%20Thieme\WND%202012\WND%202012%20-%20a%20tale%20of%20two%20brains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kapsels.net/tips3/krultang.jpg" TargetMode="External"/><Relationship Id="rId5" Type="http://schemas.openxmlformats.org/officeDocument/2006/relationships/image" Target="../media/image12.jpeg"/><Relationship Id="rId4" Type="http://schemas.openxmlformats.org/officeDocument/2006/relationships/image" Target="http://www.neosave.nl/assets/images/autogen/a_energiemeter40.jpg" TargetMode="External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8638" y="1700808"/>
            <a:ext cx="6583362" cy="264729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  <a:latin typeface="Arial Black" pitchFamily="34" charset="0"/>
              </a:rPr>
              <a:t>Meisjes</a:t>
            </a:r>
            <a:br>
              <a:rPr lang="nl-NL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nl-NL" dirty="0" smtClean="0">
                <a:solidFill>
                  <a:schemeClr val="tx1"/>
                </a:solidFill>
                <a:latin typeface="Arial Black" pitchFamily="34" charset="0"/>
              </a:rPr>
              <a:t>Jongens</a:t>
            </a:r>
            <a:br>
              <a:rPr lang="nl-NL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nl-NL" dirty="0" smtClean="0">
                <a:solidFill>
                  <a:schemeClr val="tx1"/>
                </a:solidFill>
                <a:latin typeface="Arial Black" pitchFamily="34" charset="0"/>
              </a:rPr>
              <a:t>&amp;</a:t>
            </a:r>
            <a:br>
              <a:rPr lang="nl-NL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nl-NL" dirty="0" smtClean="0">
                <a:solidFill>
                  <a:schemeClr val="tx1"/>
                </a:solidFill>
                <a:latin typeface="Arial Black" pitchFamily="34" charset="0"/>
              </a:rPr>
              <a:t>Natuurkunde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8638" y="4964658"/>
            <a:ext cx="6583362" cy="12726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Kees Hooyman</a:t>
            </a:r>
          </a:p>
          <a:p>
            <a:r>
              <a:rPr lang="en-US" dirty="0" smtClean="0"/>
              <a:t>docent natuurkunde</a:t>
            </a:r>
          </a:p>
          <a:p>
            <a:r>
              <a:rPr lang="en-US" dirty="0" smtClean="0"/>
              <a:t>St. Bonifatiuscollege, Utrecht</a:t>
            </a:r>
          </a:p>
          <a:p>
            <a:r>
              <a:rPr lang="en-US" dirty="0" smtClean="0"/>
              <a:t>SOUL-project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2566" y="5287560"/>
            <a:ext cx="3823850" cy="954107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  <a:latin typeface="+mn-lt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ThiemeMeulenhoff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noProof="0" dirty="0" err="1" smtClean="0">
                <a:solidFill>
                  <a:schemeClr val="tx2">
                    <a:shade val="75000"/>
                  </a:schemeClr>
                </a:solidFill>
                <a:latin typeface="+mn-lt"/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nderbouw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Impact</a:t>
            </a:r>
            <a:endParaRPr lang="en-US" sz="2400" dirty="0">
              <a:solidFill>
                <a:schemeClr val="tx2">
                  <a:shade val="75000"/>
                </a:schemeClr>
              </a:solidFill>
              <a:latin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  <a:latin typeface="+mn-lt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ovenbouw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Newton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61920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Hoe </a:t>
            </a:r>
            <a:r>
              <a:rPr lang="en-US" dirty="0" err="1" smtClean="0"/>
              <a:t>herken</a:t>
            </a:r>
            <a:r>
              <a:rPr lang="en-US" dirty="0" smtClean="0"/>
              <a:t> je </a:t>
            </a:r>
            <a:r>
              <a:rPr lang="en-US" dirty="0" err="1" smtClean="0"/>
              <a:t>geheel</a:t>
            </a:r>
            <a:r>
              <a:rPr lang="en-US" dirty="0" smtClean="0"/>
              <a:t>- en </a:t>
            </a:r>
            <a:r>
              <a:rPr lang="en-US" dirty="0" err="1" smtClean="0"/>
              <a:t>deelstrategen</a:t>
            </a:r>
            <a:r>
              <a:rPr lang="en-US" dirty="0" smtClean="0"/>
              <a:t>?</a:t>
            </a:r>
          </a:p>
          <a:p>
            <a:pPr lvl="1"/>
            <a:r>
              <a:rPr lang="en-US" sz="3200" dirty="0" err="1" smtClean="0"/>
              <a:t>Opdrachten</a:t>
            </a:r>
            <a:r>
              <a:rPr lang="en-US" sz="3200" dirty="0" smtClean="0"/>
              <a:t> in </a:t>
            </a:r>
            <a:r>
              <a:rPr lang="en-US" sz="3200" dirty="0" err="1" smtClean="0"/>
              <a:t>nieuwe</a:t>
            </a:r>
            <a:r>
              <a:rPr lang="en-US" sz="3200" dirty="0" smtClean="0"/>
              <a:t> </a:t>
            </a:r>
            <a:r>
              <a:rPr lang="en-US" sz="3200" dirty="0" err="1" smtClean="0"/>
              <a:t>situaties</a:t>
            </a:r>
            <a:endParaRPr lang="en-US" sz="32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err="1" smtClean="0"/>
              <a:t>Eindexamenopgaven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err="1" smtClean="0"/>
              <a:t>Systeembord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err="1" smtClean="0"/>
              <a:t>Dynamische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err="1" smtClean="0"/>
              <a:t>Quantummechanica</a:t>
            </a:r>
            <a:r>
              <a:rPr lang="en-US" sz="2800" dirty="0" smtClean="0"/>
              <a:t>?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err="1" smtClean="0"/>
              <a:t>Relativiteitstheorie</a:t>
            </a:r>
            <a:r>
              <a:rPr lang="en-US" sz="2800" dirty="0" smtClean="0"/>
              <a:t>?</a:t>
            </a:r>
            <a:endParaRPr lang="en-US" dirty="0" smtClean="0"/>
          </a:p>
          <a:p>
            <a:pPr lvl="1"/>
            <a:endParaRPr lang="en-US" sz="3200" dirty="0" smtClean="0"/>
          </a:p>
          <a:p>
            <a:pPr lvl="1"/>
            <a:endParaRPr lang="en-US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E0E-1C6C-433E-BDCA-F71D65D3691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61920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Onderwijs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geheel</a:t>
            </a:r>
            <a:r>
              <a:rPr lang="en-US" dirty="0" smtClean="0"/>
              <a:t>- en </a:t>
            </a:r>
            <a:r>
              <a:rPr lang="en-US" dirty="0" err="1" smtClean="0"/>
              <a:t>deelstrategen</a:t>
            </a:r>
            <a:endParaRPr lang="en-US" dirty="0" smtClean="0"/>
          </a:p>
          <a:p>
            <a:pPr lvl="1"/>
            <a:r>
              <a:rPr lang="en-US" sz="3200" dirty="0" err="1" smtClean="0"/>
              <a:t>Verschillende</a:t>
            </a:r>
            <a:r>
              <a:rPr lang="en-US" sz="3200" dirty="0" smtClean="0"/>
              <a:t> start </a:t>
            </a:r>
            <a:r>
              <a:rPr lang="en-US" sz="3200" dirty="0" err="1" smtClean="0"/>
              <a:t>onderwerp</a:t>
            </a:r>
            <a:endParaRPr lang="en-US" sz="3200" dirty="0" smtClean="0"/>
          </a:p>
          <a:p>
            <a:pPr lvl="1"/>
            <a:r>
              <a:rPr lang="en-US" sz="3200" dirty="0" smtClean="0"/>
              <a:t>Details </a:t>
            </a:r>
            <a:r>
              <a:rPr lang="en-US" sz="3200" dirty="0" err="1" smtClean="0"/>
              <a:t>én</a:t>
            </a:r>
            <a:r>
              <a:rPr lang="en-US" sz="3200" dirty="0" smtClean="0"/>
              <a:t> </a:t>
            </a:r>
            <a:r>
              <a:rPr lang="en-US" sz="3200" dirty="0" err="1" smtClean="0"/>
              <a:t>grote</a:t>
            </a:r>
            <a:r>
              <a:rPr lang="en-US" sz="3200" dirty="0" smtClean="0"/>
              <a:t> </a:t>
            </a:r>
            <a:r>
              <a:rPr lang="en-US" sz="3200" dirty="0" err="1" smtClean="0"/>
              <a:t>lijn</a:t>
            </a:r>
            <a:endParaRPr lang="en-US" sz="3200" dirty="0" smtClean="0"/>
          </a:p>
          <a:p>
            <a:pPr lvl="1"/>
            <a:r>
              <a:rPr lang="en-US" sz="3200" dirty="0" err="1" smtClean="0"/>
              <a:t>Visualiseren</a:t>
            </a:r>
            <a:r>
              <a:rPr lang="en-US" sz="3200" dirty="0" smtClean="0"/>
              <a:t> en </a:t>
            </a:r>
            <a:r>
              <a:rPr lang="en-US" sz="3200" dirty="0" err="1" smtClean="0"/>
              <a:t>verbinden</a:t>
            </a:r>
            <a:endParaRPr lang="en-US" sz="3200" dirty="0" smtClean="0"/>
          </a:p>
          <a:p>
            <a:pPr lvl="1"/>
            <a:r>
              <a:rPr lang="en-US" sz="3200" dirty="0" err="1" smtClean="0"/>
              <a:t>Verschillende</a:t>
            </a:r>
            <a:r>
              <a:rPr lang="en-US" sz="3200" dirty="0" smtClean="0"/>
              <a:t> </a:t>
            </a:r>
            <a:r>
              <a:rPr lang="en-US" sz="3200" dirty="0" err="1" smtClean="0"/>
              <a:t>afronding</a:t>
            </a:r>
            <a:endParaRPr lang="en-US" sz="3200" dirty="0" smtClean="0"/>
          </a:p>
          <a:p>
            <a:pPr lvl="1"/>
            <a:r>
              <a:rPr lang="en-US" sz="3200" dirty="0" err="1" smtClean="0"/>
              <a:t>Samenvatting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grote</a:t>
            </a:r>
            <a:r>
              <a:rPr lang="en-US" sz="3200" dirty="0" smtClean="0"/>
              <a:t> </a:t>
            </a:r>
            <a:r>
              <a:rPr lang="en-US" sz="3200" dirty="0" err="1" smtClean="0"/>
              <a:t>lijn</a:t>
            </a:r>
            <a:r>
              <a:rPr lang="en-US" sz="3200" dirty="0" smtClean="0"/>
              <a:t> vast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leggen</a:t>
            </a:r>
            <a:r>
              <a:rPr lang="en-US" sz="3200" dirty="0" smtClean="0"/>
              <a:t> of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alle</a:t>
            </a:r>
            <a:r>
              <a:rPr lang="en-US" sz="3200" dirty="0" smtClean="0"/>
              <a:t> details in </a:t>
            </a:r>
            <a:r>
              <a:rPr lang="en-US" sz="3200" dirty="0" err="1" smtClean="0"/>
              <a:t>beeld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krijgen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E0E-1C6C-433E-BDCA-F71D65D3691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14267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Hoe </a:t>
            </a:r>
            <a:r>
              <a:rPr lang="en-US" dirty="0" err="1" smtClean="0"/>
              <a:t>leren</a:t>
            </a:r>
            <a:r>
              <a:rPr lang="en-US" dirty="0" smtClean="0"/>
              <a:t> (de </a:t>
            </a:r>
            <a:r>
              <a:rPr lang="en-US" dirty="0" err="1" smtClean="0"/>
              <a:t>meeste</a:t>
            </a:r>
            <a:r>
              <a:rPr lang="en-US" dirty="0" smtClean="0"/>
              <a:t>)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eigenlijk</a:t>
            </a:r>
            <a:r>
              <a:rPr lang="en-US" dirty="0" smtClean="0"/>
              <a:t>?</a:t>
            </a:r>
          </a:p>
          <a:p>
            <a:pPr lvl="1"/>
            <a:r>
              <a:rPr lang="en-US" sz="3200" dirty="0" err="1" smtClean="0"/>
              <a:t>Leren</a:t>
            </a:r>
            <a:r>
              <a:rPr lang="en-US" sz="3200" dirty="0" smtClean="0"/>
              <a:t> door </a:t>
            </a:r>
            <a:r>
              <a:rPr lang="en-US" sz="3200" dirty="0" err="1" smtClean="0"/>
              <a:t>voordoen</a:t>
            </a:r>
            <a:r>
              <a:rPr lang="en-US" sz="3200" dirty="0" smtClean="0"/>
              <a:t> en </a:t>
            </a:r>
            <a:r>
              <a:rPr lang="en-US" sz="3200" dirty="0" err="1" smtClean="0"/>
              <a:t>nadoen</a:t>
            </a:r>
            <a:endParaRPr lang="en-US" sz="3200" dirty="0" smtClean="0"/>
          </a:p>
          <a:p>
            <a:pPr lvl="1"/>
            <a:r>
              <a:rPr lang="en-US" sz="3200" dirty="0" err="1" smtClean="0"/>
              <a:t>Herhaling</a:t>
            </a:r>
            <a:r>
              <a:rPr lang="en-US" sz="3200" dirty="0" smtClean="0"/>
              <a:t> en </a:t>
            </a:r>
            <a:r>
              <a:rPr lang="en-US" sz="3200" dirty="0" err="1" smtClean="0"/>
              <a:t>oefening</a:t>
            </a:r>
            <a:endParaRPr lang="en-US" sz="3200" dirty="0" smtClean="0"/>
          </a:p>
          <a:p>
            <a:pPr lvl="1"/>
            <a:r>
              <a:rPr lang="en-US" sz="3200" dirty="0" err="1" smtClean="0"/>
              <a:t>Formule</a:t>
            </a:r>
            <a:r>
              <a:rPr lang="en-US" sz="3200" dirty="0" smtClean="0"/>
              <a:t> is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losstaand</a:t>
            </a:r>
            <a:r>
              <a:rPr lang="en-US" sz="3200" dirty="0" smtClean="0"/>
              <a:t> detail</a:t>
            </a:r>
          </a:p>
          <a:p>
            <a:pPr lvl="1"/>
            <a:r>
              <a:rPr lang="en-US" sz="3200" dirty="0" smtClean="0"/>
              <a:t>De A </a:t>
            </a:r>
            <a:r>
              <a:rPr lang="en-US" sz="3200" dirty="0" err="1" smtClean="0"/>
              <a:t>moet</a:t>
            </a:r>
            <a:r>
              <a:rPr lang="en-US" sz="3200" dirty="0" smtClean="0"/>
              <a:t> </a:t>
            </a:r>
            <a:r>
              <a:rPr lang="en-US" sz="3200" dirty="0" err="1" smtClean="0"/>
              <a:t>bij</a:t>
            </a:r>
            <a:r>
              <a:rPr lang="en-US" sz="3200" dirty="0" smtClean="0"/>
              <a:t> de I en de V </a:t>
            </a:r>
            <a:r>
              <a:rPr lang="en-US" sz="3200" dirty="0" err="1" smtClean="0"/>
              <a:t>bij</a:t>
            </a:r>
            <a:r>
              <a:rPr lang="en-US" sz="3200" dirty="0" smtClean="0"/>
              <a:t> de U</a:t>
            </a:r>
          </a:p>
          <a:p>
            <a:pPr lvl="1"/>
            <a:r>
              <a:rPr lang="en-US" sz="3200" dirty="0" err="1" smtClean="0"/>
              <a:t>Samenhang</a:t>
            </a:r>
            <a:r>
              <a:rPr lang="en-US" sz="3200" dirty="0" smtClean="0"/>
              <a:t> is </a:t>
            </a:r>
            <a:r>
              <a:rPr lang="en-US" sz="3200" dirty="0" err="1" smtClean="0"/>
              <a:t>lastig</a:t>
            </a:r>
            <a:r>
              <a:rPr lang="en-US" sz="3200" dirty="0" smtClean="0"/>
              <a:t>, </a:t>
            </a:r>
            <a:r>
              <a:rPr lang="en-US" sz="3200" dirty="0" err="1" smtClean="0"/>
              <a:t>taak</a:t>
            </a:r>
            <a:r>
              <a:rPr lang="en-US" sz="3200" dirty="0" smtClean="0"/>
              <a:t> van de docent</a:t>
            </a:r>
            <a:endParaRPr lang="en-US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E0E-1C6C-433E-BDCA-F71D65D3691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E0E-1C6C-433E-BDCA-F71D65D3691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WND 2012 - a tale of two brai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4"/>
            <a:ext cx="7881938" cy="433117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SOUL-project natuurkunde </a:t>
            </a:r>
            <a:r>
              <a:rPr lang="en-US" dirty="0" err="1" smtClean="0"/>
              <a:t>onderbouw</a:t>
            </a:r>
            <a:endParaRPr lang="en-US" dirty="0" smtClean="0"/>
          </a:p>
          <a:p>
            <a:pPr lvl="1"/>
            <a:r>
              <a:rPr lang="en-US" sz="3200" dirty="0" err="1" smtClean="0"/>
              <a:t>Gestart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dirty="0" err="1" smtClean="0"/>
              <a:t>onvrede</a:t>
            </a:r>
            <a:r>
              <a:rPr lang="en-US" sz="3200" dirty="0" smtClean="0"/>
              <a:t> met </a:t>
            </a:r>
            <a:r>
              <a:rPr lang="en-US" sz="3200" dirty="0" err="1" smtClean="0"/>
              <a:t>bestaande</a:t>
            </a:r>
            <a:r>
              <a:rPr lang="en-US" sz="3200" dirty="0" smtClean="0"/>
              <a:t> </a:t>
            </a:r>
            <a:r>
              <a:rPr lang="en-US" sz="3200" dirty="0" err="1" smtClean="0"/>
              <a:t>lesmethoden</a:t>
            </a:r>
            <a:r>
              <a:rPr lang="en-US" sz="3200" dirty="0" smtClean="0"/>
              <a:t>:</a:t>
            </a:r>
          </a:p>
          <a:p>
            <a:pPr lvl="2"/>
            <a:r>
              <a:rPr lang="en-US" sz="2800" dirty="0" err="1" smtClean="0"/>
              <a:t>Elke</a:t>
            </a:r>
            <a:r>
              <a:rPr lang="en-US" sz="2800" dirty="0" smtClean="0"/>
              <a:t> </a:t>
            </a:r>
            <a:r>
              <a:rPr lang="en-US" sz="2800" dirty="0" err="1" smtClean="0"/>
              <a:t>paragraaf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nieuwe</a:t>
            </a:r>
            <a:r>
              <a:rPr lang="en-US" sz="2800" dirty="0" smtClean="0"/>
              <a:t> </a:t>
            </a:r>
            <a:r>
              <a:rPr lang="en-US" sz="2800" dirty="0" err="1" smtClean="0"/>
              <a:t>formule</a:t>
            </a:r>
            <a:endParaRPr lang="en-US" sz="2800" dirty="0" smtClean="0"/>
          </a:p>
          <a:p>
            <a:pPr lvl="2"/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oefenen</a:t>
            </a:r>
            <a:r>
              <a:rPr lang="en-US" sz="2800" dirty="0" smtClean="0"/>
              <a:t>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weinig</a:t>
            </a:r>
            <a:r>
              <a:rPr lang="en-US" sz="2800" dirty="0" smtClean="0"/>
              <a:t> </a:t>
            </a:r>
            <a:r>
              <a:rPr lang="en-US" sz="2800" dirty="0" err="1" smtClean="0"/>
              <a:t>begripsopbouw</a:t>
            </a:r>
            <a:endParaRPr lang="en-US" sz="2800" dirty="0" smtClean="0"/>
          </a:p>
          <a:p>
            <a:pPr lvl="2"/>
            <a:r>
              <a:rPr lang="en-US" sz="2800" dirty="0" err="1" smtClean="0"/>
              <a:t>Bedroevend</a:t>
            </a:r>
            <a:r>
              <a:rPr lang="en-US" sz="2800" dirty="0" smtClean="0"/>
              <a:t> </a:t>
            </a:r>
            <a:r>
              <a:rPr lang="en-US" sz="2800" dirty="0" err="1" smtClean="0"/>
              <a:t>weinig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onthouden</a:t>
            </a:r>
            <a:endParaRPr lang="en-US" sz="2800" dirty="0" smtClean="0"/>
          </a:p>
          <a:p>
            <a:pPr lvl="2"/>
            <a:r>
              <a:rPr lang="en-US" sz="2800" dirty="0" err="1" smtClean="0"/>
              <a:t>Oefening</a:t>
            </a:r>
            <a:r>
              <a:rPr lang="en-US" sz="2800" dirty="0" smtClean="0"/>
              <a:t> </a:t>
            </a:r>
            <a:r>
              <a:rPr lang="en-US" sz="2800" dirty="0" err="1" smtClean="0"/>
              <a:t>baart</a:t>
            </a:r>
            <a:r>
              <a:rPr lang="en-US" sz="2800" dirty="0" smtClean="0"/>
              <a:t> </a:t>
            </a:r>
            <a:r>
              <a:rPr lang="en-US" sz="2800" dirty="0" err="1" smtClean="0"/>
              <a:t>kunstjes</a:t>
            </a:r>
            <a:endParaRPr lang="en-US" sz="28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3CA6-5431-4F21-B986-0A13DB8D3B81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4"/>
            <a:ext cx="7881938" cy="433117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SOUL-project </a:t>
            </a:r>
            <a:r>
              <a:rPr lang="en-US" dirty="0" err="1" smtClean="0"/>
              <a:t>natuurkunde</a:t>
            </a:r>
            <a:endParaRPr lang="en-US" dirty="0" smtClean="0"/>
          </a:p>
          <a:p>
            <a:pPr lvl="1"/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centrale</a:t>
            </a:r>
            <a:r>
              <a:rPr lang="en-US" sz="3200" dirty="0" smtClean="0"/>
              <a:t> </a:t>
            </a:r>
            <a:r>
              <a:rPr lang="en-US" sz="3200" dirty="0" err="1" smtClean="0"/>
              <a:t>uitleg</a:t>
            </a:r>
            <a:r>
              <a:rPr lang="en-US" sz="3200" dirty="0" smtClean="0"/>
              <a:t> van </a:t>
            </a:r>
            <a:r>
              <a:rPr lang="en-US" sz="3200" dirty="0" err="1" smtClean="0"/>
              <a:t>theorie</a:t>
            </a:r>
            <a:endParaRPr lang="en-US" sz="3200" dirty="0" smtClean="0"/>
          </a:p>
          <a:p>
            <a:pPr lvl="1"/>
            <a:r>
              <a:rPr lang="en-US" sz="3200" dirty="0" err="1" smtClean="0"/>
              <a:t>Startactiviteit</a:t>
            </a:r>
            <a:r>
              <a:rPr lang="en-US" sz="3200" dirty="0" smtClean="0"/>
              <a:t> </a:t>
            </a:r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bestaande</a:t>
            </a:r>
            <a:r>
              <a:rPr lang="en-US" sz="3200" dirty="0" smtClean="0"/>
              <a:t> </a:t>
            </a:r>
            <a:r>
              <a:rPr lang="en-US" sz="3200" dirty="0" err="1" smtClean="0"/>
              <a:t>methode</a:t>
            </a:r>
            <a:endParaRPr lang="en-US" sz="3200" dirty="0" smtClean="0"/>
          </a:p>
          <a:p>
            <a:pPr lvl="1"/>
            <a:r>
              <a:rPr lang="en-US" sz="3200" dirty="0" err="1" smtClean="0"/>
              <a:t>Beginnen</a:t>
            </a:r>
            <a:r>
              <a:rPr lang="en-US" sz="3200" dirty="0" smtClean="0"/>
              <a:t> met concrete situaties</a:t>
            </a:r>
          </a:p>
          <a:p>
            <a:pPr lvl="1"/>
            <a:r>
              <a:rPr lang="en-US" sz="3200" dirty="0" err="1" smtClean="0"/>
              <a:t>Vragen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begrijpen</a:t>
            </a:r>
            <a:r>
              <a:rPr lang="en-US" sz="3200" dirty="0" smtClean="0"/>
              <a:t> </a:t>
            </a:r>
            <a:r>
              <a:rPr lang="en-US" sz="3200" dirty="0" err="1" smtClean="0"/>
              <a:t>wat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de hand is</a:t>
            </a:r>
          </a:p>
          <a:p>
            <a:pPr lvl="1"/>
            <a:r>
              <a:rPr lang="en-US" sz="3200" dirty="0" err="1" smtClean="0"/>
              <a:t>Eerst</a:t>
            </a:r>
            <a:r>
              <a:rPr lang="en-US" sz="3200" dirty="0" smtClean="0"/>
              <a:t> </a:t>
            </a:r>
            <a:r>
              <a:rPr lang="en-US" sz="3200" dirty="0" err="1" smtClean="0"/>
              <a:t>eenvoudig</a:t>
            </a:r>
            <a:r>
              <a:rPr lang="en-US" sz="3200" dirty="0" smtClean="0"/>
              <a:t> </a:t>
            </a:r>
            <a:r>
              <a:rPr lang="en-US" sz="3200" dirty="0" err="1" smtClean="0"/>
              <a:t>rekenen</a:t>
            </a:r>
            <a:r>
              <a:rPr lang="en-US" sz="3200" dirty="0" smtClean="0"/>
              <a:t> </a:t>
            </a:r>
            <a:r>
              <a:rPr lang="en-US" sz="3200" dirty="0" err="1" smtClean="0"/>
              <a:t>zonder</a:t>
            </a:r>
            <a:r>
              <a:rPr lang="en-US" sz="3200" dirty="0" smtClean="0"/>
              <a:t> </a:t>
            </a:r>
            <a:r>
              <a:rPr lang="en-US" sz="3200" dirty="0" err="1" smtClean="0"/>
              <a:t>formule</a:t>
            </a:r>
            <a:endParaRPr lang="en-US" sz="3200" dirty="0" smtClean="0"/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815A-2CAB-4CA4-8316-8186389B1DC7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4"/>
            <a:ext cx="7881938" cy="433117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SOUL-project natuurkunde </a:t>
            </a:r>
            <a:r>
              <a:rPr lang="en-US" dirty="0" err="1" smtClean="0"/>
              <a:t>onderbouw</a:t>
            </a:r>
            <a:endParaRPr lang="en-US" dirty="0" smtClean="0"/>
          </a:p>
          <a:p>
            <a:pPr lvl="1"/>
            <a:r>
              <a:rPr lang="en-US" sz="3200" dirty="0" err="1" smtClean="0"/>
              <a:t>Samenwerkend</a:t>
            </a:r>
            <a:r>
              <a:rPr lang="en-US" sz="3200" dirty="0" smtClean="0"/>
              <a:t> </a:t>
            </a:r>
            <a:r>
              <a:rPr lang="en-US" sz="3200" dirty="0" err="1" smtClean="0"/>
              <a:t>leren</a:t>
            </a:r>
            <a:r>
              <a:rPr lang="en-US" sz="3200" dirty="0" smtClean="0"/>
              <a:t>, </a:t>
            </a:r>
            <a:r>
              <a:rPr lang="en-US" sz="3200" dirty="0" err="1" smtClean="0"/>
              <a:t>vaste</a:t>
            </a:r>
            <a:r>
              <a:rPr lang="en-US" sz="3200" dirty="0" smtClean="0"/>
              <a:t> </a:t>
            </a:r>
            <a:r>
              <a:rPr lang="en-US" sz="3200" dirty="0" err="1" smtClean="0"/>
              <a:t>groepen</a:t>
            </a:r>
            <a:endParaRPr lang="en-US" sz="3200" dirty="0" smtClean="0"/>
          </a:p>
          <a:p>
            <a:pPr lvl="1"/>
            <a:r>
              <a:rPr lang="en-US" sz="3200" dirty="0" err="1" smtClean="0"/>
              <a:t>Veel</a:t>
            </a:r>
            <a:r>
              <a:rPr lang="en-US" sz="3200" dirty="0" smtClean="0"/>
              <a:t> gebruik maken van leerlingen die elkaar uitleggen </a:t>
            </a:r>
          </a:p>
          <a:p>
            <a:pPr lvl="1"/>
            <a:r>
              <a:rPr lang="en-US" sz="3200" dirty="0" smtClean="0"/>
              <a:t>Duo-toetsen, een verademende ontdekking</a:t>
            </a:r>
          </a:p>
          <a:p>
            <a:pPr lvl="1"/>
            <a:r>
              <a:rPr lang="en-US" sz="3200" dirty="0" smtClean="0"/>
              <a:t>Ook in toetsen meer vragen over “Wat is hier eigenlijk aan de hand?”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815A-2CAB-4CA4-8316-8186389B1DC7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83522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Veranderingen</a:t>
            </a:r>
            <a:r>
              <a:rPr lang="en-US" dirty="0" smtClean="0"/>
              <a:t> in de les</a:t>
            </a:r>
          </a:p>
          <a:p>
            <a:pPr lvl="1"/>
            <a:r>
              <a:rPr lang="en-US" sz="3200" dirty="0" smtClean="0"/>
              <a:t>Meer </a:t>
            </a:r>
            <a:r>
              <a:rPr lang="en-US" sz="3200" dirty="0" err="1" smtClean="0"/>
              <a:t>aandacht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details</a:t>
            </a:r>
          </a:p>
          <a:p>
            <a:pPr lvl="1"/>
            <a:r>
              <a:rPr lang="en-US" sz="3200" dirty="0" smtClean="0"/>
              <a:t>Meer </a:t>
            </a:r>
            <a:r>
              <a:rPr lang="en-US" sz="3200" dirty="0" err="1" smtClean="0"/>
              <a:t>aandacht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‘</a:t>
            </a:r>
            <a:r>
              <a:rPr lang="en-US" sz="3200" dirty="0" err="1" smtClean="0"/>
              <a:t>wat</a:t>
            </a:r>
            <a:r>
              <a:rPr lang="en-US" sz="3200" dirty="0" smtClean="0"/>
              <a:t> </a:t>
            </a:r>
            <a:r>
              <a:rPr lang="en-US" sz="3200" dirty="0" err="1" smtClean="0"/>
              <a:t>gebeurt</a:t>
            </a:r>
            <a:r>
              <a:rPr lang="en-US" sz="3200" dirty="0" smtClean="0"/>
              <a:t> </a:t>
            </a:r>
            <a:r>
              <a:rPr lang="en-US" sz="3200" dirty="0" err="1" smtClean="0"/>
              <a:t>hier</a:t>
            </a:r>
            <a:r>
              <a:rPr lang="en-US" sz="3200" dirty="0" smtClean="0"/>
              <a:t>’?</a:t>
            </a:r>
          </a:p>
          <a:p>
            <a:pPr lvl="1"/>
            <a:r>
              <a:rPr lang="en-US" sz="3200" dirty="0" err="1" smtClean="0"/>
              <a:t>Niet</a:t>
            </a:r>
            <a:r>
              <a:rPr lang="en-US" sz="3200" dirty="0" smtClean="0"/>
              <a:t> direct </a:t>
            </a:r>
            <a:r>
              <a:rPr lang="en-US" sz="3200" dirty="0" err="1" smtClean="0"/>
              <a:t>naar</a:t>
            </a:r>
            <a:r>
              <a:rPr lang="en-US" sz="3200" dirty="0" smtClean="0"/>
              <a:t> de </a:t>
            </a:r>
            <a:r>
              <a:rPr lang="en-US" sz="3200" dirty="0" err="1" smtClean="0"/>
              <a:t>algemene</a:t>
            </a:r>
            <a:r>
              <a:rPr lang="en-US" sz="3200" dirty="0" smtClean="0"/>
              <a:t> </a:t>
            </a:r>
            <a:r>
              <a:rPr lang="en-US" sz="3200" dirty="0" err="1" smtClean="0"/>
              <a:t>regel</a:t>
            </a:r>
            <a:endParaRPr lang="en-US" sz="3200" dirty="0" smtClean="0"/>
          </a:p>
          <a:p>
            <a:pPr lvl="1"/>
            <a:r>
              <a:rPr lang="en-US" sz="3200" dirty="0" err="1" smtClean="0"/>
              <a:t>Tijd</a:t>
            </a:r>
            <a:r>
              <a:rPr lang="en-US" sz="3200" dirty="0" smtClean="0"/>
              <a:t> </a:t>
            </a:r>
            <a:r>
              <a:rPr lang="en-US" sz="3200" dirty="0" err="1" smtClean="0"/>
              <a:t>nemen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‘</a:t>
            </a:r>
            <a:r>
              <a:rPr lang="en-US" sz="3200" dirty="0" err="1" smtClean="0"/>
              <a:t>kapstok</a:t>
            </a:r>
            <a:r>
              <a:rPr lang="en-US" sz="3200" dirty="0" smtClean="0"/>
              <a:t>’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maken</a:t>
            </a:r>
            <a:endParaRPr lang="en-US" sz="3200" dirty="0" smtClean="0"/>
          </a:p>
          <a:p>
            <a:pPr lvl="1"/>
            <a:r>
              <a:rPr lang="en-US" sz="3200" dirty="0" smtClean="0"/>
              <a:t>Concrete en </a:t>
            </a:r>
            <a:r>
              <a:rPr lang="en-US" sz="3200" dirty="0" err="1" smtClean="0"/>
              <a:t>relevante</a:t>
            </a:r>
            <a:r>
              <a:rPr lang="en-US" sz="3200" dirty="0" smtClean="0"/>
              <a:t> </a:t>
            </a:r>
            <a:r>
              <a:rPr lang="en-US" sz="3200" dirty="0" err="1" smtClean="0"/>
              <a:t>situaties</a:t>
            </a:r>
            <a:r>
              <a:rPr lang="en-US" sz="3200" dirty="0" smtClean="0"/>
              <a:t> </a:t>
            </a:r>
            <a:r>
              <a:rPr lang="en-US" sz="3200" dirty="0" err="1" smtClean="0"/>
              <a:t>gebruiken</a:t>
            </a:r>
            <a:endParaRPr lang="en-US" sz="3200" dirty="0" smtClean="0"/>
          </a:p>
          <a:p>
            <a:pPr lvl="1"/>
            <a:r>
              <a:rPr lang="en-US" sz="3200" dirty="0" err="1" smtClean="0"/>
              <a:t>Activiteiten</a:t>
            </a:r>
            <a:r>
              <a:rPr lang="en-US" sz="3200" dirty="0" smtClean="0"/>
              <a:t>, </a:t>
            </a:r>
            <a:r>
              <a:rPr lang="en-US" sz="3200" dirty="0" err="1" smtClean="0"/>
              <a:t>vragen</a:t>
            </a:r>
            <a:r>
              <a:rPr lang="en-US" sz="3200" dirty="0" smtClean="0"/>
              <a:t> en </a:t>
            </a:r>
            <a:r>
              <a:rPr lang="en-US" sz="3200" dirty="0" err="1" smtClean="0"/>
              <a:t>opdrachten</a:t>
            </a:r>
            <a:endParaRPr lang="en-US" sz="3200" dirty="0" smtClean="0"/>
          </a:p>
          <a:p>
            <a:pPr lvl="1"/>
            <a:endParaRPr lang="en-US" sz="32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861-C66C-4887-A973-F7B3983172BD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39703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nu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/</a:t>
            </a:r>
            <a:r>
              <a:rPr lang="en-US" dirty="0" err="1" smtClean="0"/>
              <a:t>meisjes</a:t>
            </a:r>
            <a:r>
              <a:rPr lang="en-US" dirty="0" smtClean="0"/>
              <a:t>?</a:t>
            </a:r>
          </a:p>
          <a:p>
            <a:pPr lvl="1"/>
            <a:r>
              <a:rPr lang="en-US" sz="3200" dirty="0" err="1" smtClean="0"/>
              <a:t>Starten</a:t>
            </a:r>
            <a:r>
              <a:rPr lang="en-US" sz="3200" dirty="0" smtClean="0"/>
              <a:t> met concrete </a:t>
            </a:r>
            <a:r>
              <a:rPr lang="en-US" sz="3200" dirty="0" err="1" smtClean="0"/>
              <a:t>situatie</a:t>
            </a:r>
            <a:r>
              <a:rPr lang="en-US" sz="3200" dirty="0" smtClean="0"/>
              <a:t>: </a:t>
            </a:r>
            <a:r>
              <a:rPr lang="en-US" sz="3200" dirty="0" err="1" smtClean="0"/>
              <a:t>herkenbaar</a:t>
            </a:r>
            <a:r>
              <a:rPr lang="en-US" sz="3200" dirty="0" smtClean="0"/>
              <a:t>, relevant en met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doel</a:t>
            </a:r>
            <a:endParaRPr lang="en-US" sz="3200" dirty="0" smtClean="0"/>
          </a:p>
          <a:p>
            <a:pPr lvl="1"/>
            <a:r>
              <a:rPr lang="en-US" sz="3200" dirty="0" err="1" smtClean="0"/>
              <a:t>Nabespreken</a:t>
            </a:r>
            <a:r>
              <a:rPr lang="en-US" sz="3200" dirty="0" smtClean="0"/>
              <a:t> (details en </a:t>
            </a:r>
            <a:r>
              <a:rPr lang="en-US" sz="3200" dirty="0" err="1" smtClean="0"/>
              <a:t>algemene</a:t>
            </a:r>
            <a:r>
              <a:rPr lang="en-US" sz="3200" dirty="0" smtClean="0"/>
              <a:t> </a:t>
            </a:r>
            <a:r>
              <a:rPr lang="en-US" sz="3200" dirty="0" err="1" smtClean="0"/>
              <a:t>regel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err="1" smtClean="0"/>
              <a:t>Verbindingen</a:t>
            </a:r>
            <a:r>
              <a:rPr lang="en-US" sz="3200" dirty="0" smtClean="0"/>
              <a:t> </a:t>
            </a:r>
            <a:r>
              <a:rPr lang="en-US" sz="3200" dirty="0" err="1" smtClean="0"/>
              <a:t>leggen</a:t>
            </a:r>
            <a:endParaRPr lang="en-US" sz="32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815A-2CAB-4CA4-8316-8186389B1DC7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4"/>
            <a:ext cx="7881938" cy="476322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nu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/</a:t>
            </a:r>
            <a:r>
              <a:rPr lang="en-US" dirty="0" err="1" smtClean="0"/>
              <a:t>meisjes</a:t>
            </a:r>
            <a:r>
              <a:rPr lang="en-US" dirty="0" smtClean="0"/>
              <a:t>?</a:t>
            </a:r>
          </a:p>
          <a:p>
            <a:pPr lvl="1"/>
            <a:r>
              <a:rPr lang="en-US" sz="3200" dirty="0" smtClean="0"/>
              <a:t>Samenwerken in gemengde groepjes en elkaar uitleg geven</a:t>
            </a:r>
          </a:p>
          <a:p>
            <a:pPr lvl="1"/>
            <a:r>
              <a:rPr lang="en-US" sz="3200" dirty="0" err="1" smtClean="0"/>
              <a:t>Afwisseling</a:t>
            </a:r>
            <a:r>
              <a:rPr lang="en-US" sz="3200" dirty="0" smtClean="0"/>
              <a:t> tussen uitdagen en bevestigen</a:t>
            </a:r>
          </a:p>
          <a:p>
            <a:pPr lvl="2"/>
            <a:r>
              <a:rPr lang="en-US" sz="2800" dirty="0" err="1" smtClean="0"/>
              <a:t>Stellingen</a:t>
            </a:r>
            <a:r>
              <a:rPr lang="en-US" sz="2800" dirty="0" smtClean="0"/>
              <a:t>: </a:t>
            </a:r>
            <a:r>
              <a:rPr lang="en-US" sz="2800" dirty="0" err="1" smtClean="0"/>
              <a:t>waar</a:t>
            </a:r>
            <a:r>
              <a:rPr lang="en-US" sz="2800" dirty="0" smtClean="0"/>
              <a:t> of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waar</a:t>
            </a:r>
            <a:r>
              <a:rPr lang="en-US" sz="2800" dirty="0" smtClean="0"/>
              <a:t>?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815A-2CAB-4CA4-8316-8186389B1DC7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5232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 </a:t>
            </a:r>
            <a:r>
              <a:rPr lang="en-US" dirty="0" err="1" smtClean="0"/>
              <a:t>zoveel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meisjes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3E8B-3A53-49EF-9489-F6271A2F9087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Afbeelding 4" descr="PB16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37979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levert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 op?</a:t>
            </a:r>
          </a:p>
          <a:p>
            <a:pPr lvl="1"/>
            <a:r>
              <a:rPr lang="en-US" sz="3200" dirty="0" smtClean="0"/>
              <a:t>De angst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natuurkunde</a:t>
            </a:r>
            <a:r>
              <a:rPr lang="en-US" sz="3200" dirty="0" smtClean="0"/>
              <a:t>(</a:t>
            </a:r>
            <a:r>
              <a:rPr lang="en-US" sz="3200" dirty="0" err="1" smtClean="0"/>
              <a:t>formules</a:t>
            </a:r>
            <a:r>
              <a:rPr lang="en-US" sz="3200" dirty="0" smtClean="0"/>
              <a:t>) is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stuk</a:t>
            </a:r>
            <a:r>
              <a:rPr lang="en-US" sz="3200" dirty="0" smtClean="0"/>
              <a:t> </a:t>
            </a:r>
            <a:r>
              <a:rPr lang="en-US" sz="3200" dirty="0" err="1" smtClean="0"/>
              <a:t>kleiner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De </a:t>
            </a:r>
            <a:r>
              <a:rPr lang="en-US" sz="3200" dirty="0" err="1" smtClean="0"/>
              <a:t>relevantie</a:t>
            </a:r>
            <a:r>
              <a:rPr lang="en-US" sz="3200" dirty="0" smtClean="0"/>
              <a:t> van het </a:t>
            </a:r>
            <a:r>
              <a:rPr lang="en-US" sz="3200" dirty="0" err="1" smtClean="0"/>
              <a:t>vak</a:t>
            </a:r>
            <a:r>
              <a:rPr lang="en-US" sz="3200" dirty="0" smtClean="0"/>
              <a:t> is </a:t>
            </a:r>
            <a:r>
              <a:rPr lang="en-US" sz="3200" dirty="0" err="1" smtClean="0"/>
              <a:t>toegenomen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err="1" smtClean="0"/>
              <a:t>Veel</a:t>
            </a:r>
            <a:r>
              <a:rPr lang="en-US" sz="3200" dirty="0" smtClean="0"/>
              <a:t> </a:t>
            </a:r>
            <a:r>
              <a:rPr lang="en-US" sz="3200" dirty="0" err="1" smtClean="0"/>
              <a:t>meer</a:t>
            </a:r>
            <a:r>
              <a:rPr lang="en-US" sz="3200" dirty="0" smtClean="0"/>
              <a:t> </a:t>
            </a:r>
            <a:r>
              <a:rPr lang="en-US" sz="3200" dirty="0" err="1" smtClean="0"/>
              <a:t>leerlingen</a:t>
            </a:r>
            <a:r>
              <a:rPr lang="en-US" sz="3200" dirty="0" smtClean="0"/>
              <a:t> </a:t>
            </a:r>
            <a:r>
              <a:rPr lang="en-US" sz="3200" dirty="0" err="1" smtClean="0"/>
              <a:t>kiezen</a:t>
            </a:r>
            <a:r>
              <a:rPr lang="en-US" sz="3200" dirty="0" smtClean="0"/>
              <a:t> N-</a:t>
            </a:r>
            <a:r>
              <a:rPr lang="en-US" sz="3200" dirty="0" err="1" smtClean="0"/>
              <a:t>profiel</a:t>
            </a:r>
            <a:r>
              <a:rPr lang="en-US" sz="3200" dirty="0" smtClean="0"/>
              <a:t>, met name </a:t>
            </a:r>
            <a:r>
              <a:rPr lang="en-US" sz="3200" dirty="0" err="1" smtClean="0"/>
              <a:t>meisjes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Prima </a:t>
            </a:r>
            <a:r>
              <a:rPr lang="en-US" sz="3200" dirty="0" err="1" smtClean="0"/>
              <a:t>resultaten</a:t>
            </a:r>
            <a:r>
              <a:rPr lang="en-US" sz="3200" dirty="0" smtClean="0"/>
              <a:t>, </a:t>
            </a:r>
            <a:r>
              <a:rPr lang="en-US" sz="3200" dirty="0" err="1" smtClean="0"/>
              <a:t>ook</a:t>
            </a:r>
            <a:r>
              <a:rPr lang="en-US" sz="3200" dirty="0" smtClean="0"/>
              <a:t> in de </a:t>
            </a:r>
            <a:r>
              <a:rPr lang="en-US" sz="3200" dirty="0" err="1" smtClean="0"/>
              <a:t>bovenbouw</a:t>
            </a:r>
            <a:r>
              <a:rPr lang="en-US" sz="3200" dirty="0" smtClean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861-C66C-4887-A973-F7B3983172BD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/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833-5093-4327-AFC1-5B2024276B06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ep 7"/>
          <p:cNvGrpSpPr/>
          <p:nvPr/>
        </p:nvGrpSpPr>
        <p:grpSpPr>
          <a:xfrm>
            <a:off x="755576" y="1484784"/>
            <a:ext cx="7740440" cy="5184296"/>
            <a:chOff x="467544" y="1484784"/>
            <a:chExt cx="7740440" cy="5184296"/>
          </a:xfrm>
        </p:grpSpPr>
        <p:pic>
          <p:nvPicPr>
            <p:cNvPr id="4" name="Afbeelding 3" descr="MH111213-A03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7984" y="4149080"/>
              <a:ext cx="3779612" cy="2520000"/>
            </a:xfrm>
            <a:prstGeom prst="rect">
              <a:avLst/>
            </a:prstGeom>
          </p:spPr>
        </p:pic>
        <p:pic>
          <p:nvPicPr>
            <p:cNvPr id="5" name="Afbeelding 4" descr="MH111213-A02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1484784"/>
              <a:ext cx="3780907" cy="2520000"/>
            </a:xfrm>
            <a:prstGeom prst="rect">
              <a:avLst/>
            </a:prstGeom>
          </p:spPr>
        </p:pic>
        <p:pic>
          <p:nvPicPr>
            <p:cNvPr id="6" name="Afbeelding 5" descr="MH111213-A04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1484784"/>
              <a:ext cx="3780000" cy="2520000"/>
            </a:xfrm>
            <a:prstGeom prst="rect">
              <a:avLst/>
            </a:prstGeom>
          </p:spPr>
        </p:pic>
        <p:pic>
          <p:nvPicPr>
            <p:cNvPr id="7" name="Afbeelding 6" descr="MH111213-A04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44" y="4149080"/>
              <a:ext cx="3780000" cy="25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www.chainconnection.com/wp-content/uploads/2010/04/Online-tv-kijker-toleranter-ten-aanzien-van-ads-dan-verw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1556405" cy="19202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activiteit:  Watt en kWh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484784"/>
            <a:ext cx="712879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Huishoudelijke apparaten</a:t>
            </a:r>
          </a:p>
        </p:txBody>
      </p:sp>
      <p:pic>
        <p:nvPicPr>
          <p:cNvPr id="1026" name="il_fi" descr="http://www.neosave.nl/assets/images/autogen/a_energiemeter4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7544" y="3140968"/>
            <a:ext cx="1654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http://www.kapsels.net/tips3/krultang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627784" y="2348880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115616" y="4725144"/>
            <a:ext cx="6984776" cy="1800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Hoeveel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watt is het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apparaat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Hoeveel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kWh in 6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minuten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in 1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uur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29" name="Picture 5" descr="FIXA Schroevendraaier/boormach li-ion Spanning: 7.2 V  "/>
          <p:cNvPicPr>
            <a:picLocks noChangeAspect="1" noChangeArrowheads="1"/>
          </p:cNvPicPr>
          <p:nvPr/>
        </p:nvPicPr>
        <p:blipFill>
          <a:blip r:embed="rId7" cstate="print"/>
          <a:srcRect l="39375" t="29530" r="11407" b="31095"/>
          <a:stretch>
            <a:fillRect/>
          </a:stretch>
        </p:blipFill>
        <p:spPr bwMode="auto">
          <a:xfrm>
            <a:off x="7020272" y="3212976"/>
            <a:ext cx="1485900" cy="1188720"/>
          </a:xfrm>
          <a:prstGeom prst="rect">
            <a:avLst/>
          </a:prstGeom>
          <a:noFill/>
        </p:spPr>
      </p:pic>
      <p:pic>
        <p:nvPicPr>
          <p:cNvPr id="1033" name="Picture 9" descr="Makita Excentrische schuurmachine BO5030K (12898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916832"/>
            <a:ext cx="1828800" cy="1828800"/>
          </a:xfrm>
          <a:prstGeom prst="rect">
            <a:avLst/>
          </a:prstGeom>
          <a:noFill/>
        </p:spPr>
      </p:pic>
      <p:pic>
        <p:nvPicPr>
          <p:cNvPr id="1035" name="Picture 11" descr="http://office.sijperdaverhuur.nl/Bouwlam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861048"/>
            <a:ext cx="1188719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>
            <a:normAutofit/>
          </a:bodyPr>
          <a:lstStyle/>
          <a:p>
            <a:r>
              <a:rPr lang="nl-NL" dirty="0" smtClean="0"/>
              <a:t>activiteit: Spanningsbron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200800" cy="1584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 bepaalt de grootte van de spanning?</a:t>
            </a:r>
          </a:p>
          <a:p>
            <a:pPr>
              <a:spcBef>
                <a:spcPts val="0"/>
              </a:spcBef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de spanning constant?</a:t>
            </a:r>
          </a:p>
          <a:p>
            <a:pPr>
              <a:spcBef>
                <a:spcPts val="0"/>
              </a:spcBef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 is spanning eigenlijk?</a:t>
            </a: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 maak je een spanningsbron?</a:t>
            </a:r>
          </a:p>
        </p:txBody>
      </p:sp>
      <p:pic>
        <p:nvPicPr>
          <p:cNvPr id="1026" name="il_fi" descr="citroenbatterij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199438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schemadynamo"/>
          <p:cNvPicPr>
            <a:picLocks noChangeAspect="1" noChangeArrowheads="1"/>
          </p:cNvPicPr>
          <p:nvPr/>
        </p:nvPicPr>
        <p:blipFill>
          <a:blip r:embed="rId3" cstate="print"/>
          <a:srcRect l="14880" r="15594"/>
          <a:stretch>
            <a:fillRect/>
          </a:stretch>
        </p:blipFill>
        <p:spPr bwMode="auto">
          <a:xfrm>
            <a:off x="3275856" y="2420888"/>
            <a:ext cx="2226846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i00.i.aliimg.com/photo/440156568/LED_solar_dynamo_flashlight_IR_YS29.su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err="1" smtClean="0"/>
              <a:t>ontdektactiviteit</a:t>
            </a:r>
            <a:r>
              <a:rPr lang="nl-NL" dirty="0" smtClean="0"/>
              <a:t>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ontdekactiviteit stral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9144000" cy="509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begrijpen: Straling 3.1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begrijpen stral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325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vragen begrijpen stral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393"/>
            <a:ext cx="9144000" cy="670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begrijpen: Straling 3.2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begrijpen straling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34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vragen begrijpen straling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70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beheersen: Straling 3.2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beheersen straling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5384"/>
            <a:ext cx="8573540" cy="61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PB16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00000" cy="3600000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5232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meisjes</a:t>
            </a:r>
            <a:r>
              <a:rPr lang="en-US" dirty="0" smtClean="0"/>
              <a:t> het </a:t>
            </a:r>
            <a:r>
              <a:rPr lang="en-US" dirty="0" err="1" smtClean="0"/>
              <a:t>zoveel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AB2-BE87-436E-8029-2181EA868ABF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beheersen: Straling 3.2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vragen beheersen straling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179"/>
            <a:ext cx="9144000" cy="5754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verdiepen: Straling 3.2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79512" y="764704"/>
            <a:ext cx="8568952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verdiepen straling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31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begrijpen beweging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585" y="0"/>
            <a:ext cx="75348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begrijpen beweging 2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588" y="322709"/>
            <a:ext cx="8724900" cy="2962275"/>
          </a:xfrm>
          <a:prstGeom prst="rect">
            <a:avLst/>
          </a:prstGeom>
        </p:spPr>
      </p:pic>
      <p:pic>
        <p:nvPicPr>
          <p:cNvPr id="9" name="Afbeelding 8" descr="begrijpen beweging 2-2.bmp"/>
          <p:cNvPicPr>
            <a:picLocks noChangeAspect="1"/>
          </p:cNvPicPr>
          <p:nvPr/>
        </p:nvPicPr>
        <p:blipFill>
          <a:blip r:embed="rId3" cstate="print"/>
          <a:srcRect b="47863"/>
          <a:stretch>
            <a:fillRect/>
          </a:stretch>
        </p:blipFill>
        <p:spPr>
          <a:xfrm>
            <a:off x="38422" y="3573016"/>
            <a:ext cx="878205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opgaven begrijpen beweging 2-0.bmp"/>
          <p:cNvPicPr>
            <a:picLocks noChangeAspect="1"/>
          </p:cNvPicPr>
          <p:nvPr/>
        </p:nvPicPr>
        <p:blipFill>
          <a:blip r:embed="rId2" cstate="print"/>
          <a:srcRect b="3679"/>
          <a:stretch>
            <a:fillRect/>
          </a:stretch>
        </p:blipFill>
        <p:spPr>
          <a:xfrm>
            <a:off x="153863" y="2970609"/>
            <a:ext cx="8810625" cy="3770759"/>
          </a:xfrm>
          <a:prstGeom prst="rect">
            <a:avLst/>
          </a:prstGeom>
        </p:spPr>
      </p:pic>
      <p:pic>
        <p:nvPicPr>
          <p:cNvPr id="7" name="Afbeelding 6" descr="begrijpen beweging 2-2.bmp"/>
          <p:cNvPicPr>
            <a:picLocks noChangeAspect="1"/>
          </p:cNvPicPr>
          <p:nvPr/>
        </p:nvPicPr>
        <p:blipFill>
          <a:blip r:embed="rId3" cstate="print"/>
          <a:srcRect t="52137"/>
          <a:stretch>
            <a:fillRect/>
          </a:stretch>
        </p:blipFill>
        <p:spPr>
          <a:xfrm>
            <a:off x="179512" y="220563"/>
            <a:ext cx="8782050" cy="277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opgaven begrijpen beweging 2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268760"/>
            <a:ext cx="88677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opgaven begrijpen beweging 2-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13" y="404664"/>
            <a:ext cx="8867775" cy="5048250"/>
          </a:xfrm>
          <a:prstGeom prst="rect">
            <a:avLst/>
          </a:prstGeom>
        </p:spPr>
      </p:pic>
      <p:pic>
        <p:nvPicPr>
          <p:cNvPr id="6" name="Afbeelding 5" descr="opgaven begrijpen beweging 2-3.bmp"/>
          <p:cNvPicPr>
            <a:picLocks noChangeAspect="1"/>
          </p:cNvPicPr>
          <p:nvPr/>
        </p:nvPicPr>
        <p:blipFill>
          <a:blip r:embed="rId3" cstate="print"/>
          <a:srcRect l="-38851" t="9569" r="13532"/>
          <a:stretch>
            <a:fillRect/>
          </a:stretch>
        </p:blipFill>
        <p:spPr>
          <a:xfrm>
            <a:off x="107504" y="5229200"/>
            <a:ext cx="8856984" cy="136093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07504" y="5013176"/>
            <a:ext cx="288032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beheersen beweging 2-1.bmp"/>
          <p:cNvPicPr>
            <a:picLocks noChangeAspect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>
          <a:xfrm>
            <a:off x="395536" y="117360"/>
            <a:ext cx="8418788" cy="65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251520" y="332656"/>
            <a:ext cx="53285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beheersen beweging 2-2.bmp"/>
          <p:cNvPicPr>
            <a:picLocks noChangeAspect="1"/>
          </p:cNvPicPr>
          <p:nvPr/>
        </p:nvPicPr>
        <p:blipFill>
          <a:blip r:embed="rId2" cstate="print"/>
          <a:srcRect b="21650"/>
          <a:stretch>
            <a:fillRect/>
          </a:stretch>
        </p:blipFill>
        <p:spPr>
          <a:xfrm>
            <a:off x="251520" y="1340768"/>
            <a:ext cx="8657283" cy="5373216"/>
          </a:xfrm>
          <a:prstGeom prst="rect">
            <a:avLst/>
          </a:prstGeom>
        </p:spPr>
      </p:pic>
      <p:pic>
        <p:nvPicPr>
          <p:cNvPr id="5" name="Afbeelding 4" descr="beheersen beweging 2-1.bmp"/>
          <p:cNvPicPr>
            <a:picLocks noChangeAspect="1"/>
          </p:cNvPicPr>
          <p:nvPr/>
        </p:nvPicPr>
        <p:blipFill>
          <a:blip r:embed="rId3" cstate="print"/>
          <a:srcRect t="85699" r="32181" b="905"/>
          <a:stretch>
            <a:fillRect/>
          </a:stretch>
        </p:blipFill>
        <p:spPr>
          <a:xfrm>
            <a:off x="3021732" y="346609"/>
            <a:ext cx="5870748" cy="1066167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563888" y="5257775"/>
            <a:ext cx="532859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beheersen beweging 2-2.bmp"/>
          <p:cNvPicPr>
            <a:picLocks noChangeAspect="1"/>
          </p:cNvPicPr>
          <p:nvPr/>
        </p:nvPicPr>
        <p:blipFill>
          <a:blip r:embed="rId2" cstate="print"/>
          <a:srcRect t="56300"/>
          <a:stretch>
            <a:fillRect/>
          </a:stretch>
        </p:blipFill>
        <p:spPr>
          <a:xfrm>
            <a:off x="251520" y="260648"/>
            <a:ext cx="8657283" cy="299695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41995" y="260648"/>
            <a:ext cx="3312368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beheersen beweging 2-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87915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517680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 en </a:t>
            </a:r>
            <a:r>
              <a:rPr lang="en-US" dirty="0" err="1" smtClean="0"/>
              <a:t>meisjes</a:t>
            </a:r>
            <a:endParaRPr lang="en-US" dirty="0" smtClean="0"/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taalvaardiger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beter</a:t>
            </a:r>
            <a:r>
              <a:rPr lang="en-US" sz="3200" dirty="0" smtClean="0"/>
              <a:t> in </a:t>
            </a:r>
            <a:r>
              <a:rPr lang="en-US" sz="3200" dirty="0" err="1" smtClean="0"/>
              <a:t>wiskunde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meer</a:t>
            </a:r>
            <a:r>
              <a:rPr lang="en-US" sz="3200" dirty="0" smtClean="0"/>
              <a:t> </a:t>
            </a:r>
            <a:r>
              <a:rPr lang="en-US" sz="3200" dirty="0" err="1" smtClean="0"/>
              <a:t>exploratief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beter</a:t>
            </a:r>
            <a:r>
              <a:rPr lang="en-US" sz="3200" dirty="0" smtClean="0"/>
              <a:t> </a:t>
            </a:r>
            <a:r>
              <a:rPr lang="en-US" sz="3200" dirty="0" err="1" smtClean="0"/>
              <a:t>plannen</a:t>
            </a:r>
            <a:r>
              <a:rPr lang="en-US" sz="3200" smtClean="0"/>
              <a:t>? </a:t>
            </a:r>
            <a:endParaRPr lang="en-US" sz="3200" dirty="0" smtClean="0"/>
          </a:p>
          <a:p>
            <a:pPr lvl="1"/>
            <a:endParaRPr lang="en-US" sz="2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AEAF-E337-4BC4-8E5C-0C12FC75B2F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opgaven beheersen beweging 2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" y="242887"/>
            <a:ext cx="8722654" cy="63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opgaven beheersen 2-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1" y="0"/>
            <a:ext cx="90411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dynmod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06" y="45464"/>
            <a:ext cx="7836634" cy="67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dynmod2.bmp"/>
          <p:cNvPicPr>
            <a:picLocks noChangeAspect="1"/>
          </p:cNvPicPr>
          <p:nvPr/>
        </p:nvPicPr>
        <p:blipFill>
          <a:blip r:embed="rId2" cstate="print"/>
          <a:srcRect r="16925"/>
          <a:stretch>
            <a:fillRect/>
          </a:stretch>
        </p:blipFill>
        <p:spPr>
          <a:xfrm>
            <a:off x="323528" y="1844824"/>
            <a:ext cx="8404850" cy="37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dynmod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1790"/>
            <a:ext cx="9144000" cy="540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dynmod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8131"/>
            <a:ext cx="9144000" cy="573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dynmod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1797"/>
            <a:ext cx="9144000" cy="575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dynmod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1591"/>
            <a:ext cx="9144000" cy="574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dynmod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7791"/>
            <a:ext cx="9144000" cy="577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dynmod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1111"/>
            <a:ext cx="9144000" cy="5758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517680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 en </a:t>
            </a:r>
            <a:r>
              <a:rPr lang="en-US" dirty="0" err="1" smtClean="0"/>
              <a:t>meisjes</a:t>
            </a:r>
            <a:endParaRPr lang="en-US" dirty="0" smtClean="0"/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beter</a:t>
            </a:r>
            <a:r>
              <a:rPr lang="en-US" sz="3200" dirty="0" smtClean="0"/>
              <a:t> </a:t>
            </a:r>
            <a:r>
              <a:rPr lang="en-US" sz="3200" dirty="0" err="1" smtClean="0"/>
              <a:t>samenwerken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beter</a:t>
            </a:r>
            <a:r>
              <a:rPr lang="en-US" sz="3200" dirty="0" smtClean="0"/>
              <a:t> </a:t>
            </a:r>
            <a:r>
              <a:rPr lang="en-US" sz="3200" dirty="0" err="1" smtClean="0"/>
              <a:t>focussen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gevoeliger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competitie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gevoeliger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waardering</a:t>
            </a:r>
            <a:r>
              <a:rPr lang="en-US" sz="3200" dirty="0" smtClean="0"/>
              <a:t>?</a:t>
            </a:r>
          </a:p>
          <a:p>
            <a:pPr lvl="1"/>
            <a:endParaRPr lang="en-US" sz="2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AEAF-E337-4BC4-8E5C-0C12FC75B2F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5"/>
          </a:xfrm>
        </p:spPr>
        <p:txBody>
          <a:bodyPr>
            <a:normAutofit/>
          </a:bodyPr>
          <a:lstStyle/>
          <a:p>
            <a:r>
              <a:rPr lang="nl-NL" dirty="0" smtClean="0"/>
              <a:t>Opgaven bij begrijpen: Straling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517680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 en </a:t>
            </a:r>
            <a:r>
              <a:rPr lang="en-US" dirty="0" err="1" smtClean="0"/>
              <a:t>meisjes</a:t>
            </a:r>
            <a:endParaRPr lang="en-US" dirty="0" smtClean="0"/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tevreden</a:t>
            </a:r>
            <a:r>
              <a:rPr lang="en-US" sz="3200" dirty="0" smtClean="0"/>
              <a:t> </a:t>
            </a:r>
            <a:r>
              <a:rPr lang="en-US" sz="3200" dirty="0" err="1" smtClean="0"/>
              <a:t>zodra</a:t>
            </a:r>
            <a:r>
              <a:rPr lang="en-US" sz="3200" dirty="0" smtClean="0"/>
              <a:t> </a:t>
            </a:r>
            <a:r>
              <a:rPr lang="en-US" sz="3200" dirty="0" err="1" smtClean="0"/>
              <a:t>ze</a:t>
            </a:r>
            <a:r>
              <a:rPr lang="en-US" sz="3200" dirty="0" smtClean="0"/>
              <a:t> het ‘</a:t>
            </a:r>
            <a:r>
              <a:rPr lang="en-US" sz="3200" dirty="0" err="1" smtClean="0"/>
              <a:t>ongeveer</a:t>
            </a:r>
            <a:r>
              <a:rPr lang="en-US" sz="3200" dirty="0" smtClean="0"/>
              <a:t>’ </a:t>
            </a:r>
            <a:r>
              <a:rPr lang="en-US" sz="3200" dirty="0" err="1" smtClean="0"/>
              <a:t>snappen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willen</a:t>
            </a:r>
            <a:r>
              <a:rPr lang="en-US" sz="3200" dirty="0" smtClean="0"/>
              <a:t> </a:t>
            </a:r>
            <a:r>
              <a:rPr lang="en-US" sz="3200" dirty="0" err="1" smtClean="0"/>
              <a:t>eerst</a:t>
            </a:r>
            <a:r>
              <a:rPr lang="en-US" sz="3200" dirty="0" smtClean="0"/>
              <a:t> </a:t>
            </a:r>
            <a:r>
              <a:rPr lang="en-US" sz="3200" dirty="0" err="1" smtClean="0"/>
              <a:t>alle</a:t>
            </a:r>
            <a:r>
              <a:rPr lang="en-US" sz="3200" dirty="0" smtClean="0"/>
              <a:t> details op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rijtje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trekken</a:t>
            </a:r>
            <a:r>
              <a:rPr lang="en-US" sz="3200" dirty="0" smtClean="0"/>
              <a:t> het </a:t>
            </a:r>
            <a:r>
              <a:rPr lang="en-US" sz="3200" dirty="0" err="1" smtClean="0"/>
              <a:t>liefst</a:t>
            </a:r>
            <a:r>
              <a:rPr lang="en-US" sz="3200" dirty="0" smtClean="0"/>
              <a:t> </a:t>
            </a:r>
            <a:r>
              <a:rPr lang="en-US" sz="3200" dirty="0" err="1" smtClean="0"/>
              <a:t>hun</a:t>
            </a:r>
            <a:r>
              <a:rPr lang="en-US" sz="3200" dirty="0" smtClean="0"/>
              <a:t> </a:t>
            </a:r>
            <a:r>
              <a:rPr lang="en-US" sz="3200" dirty="0" err="1" smtClean="0"/>
              <a:t>eigen</a:t>
            </a:r>
            <a:r>
              <a:rPr lang="en-US" sz="3200" dirty="0" smtClean="0"/>
              <a:t> plan?</a:t>
            </a:r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werken</a:t>
            </a:r>
            <a:r>
              <a:rPr lang="en-US" sz="3200" dirty="0" smtClean="0"/>
              <a:t> hard </a:t>
            </a:r>
            <a:r>
              <a:rPr lang="en-US" sz="3200" dirty="0" err="1" smtClean="0"/>
              <a:t>om</a:t>
            </a:r>
            <a:r>
              <a:rPr lang="en-US" sz="3200" dirty="0" smtClean="0"/>
              <a:t> de docent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behagen</a:t>
            </a:r>
            <a:r>
              <a:rPr lang="en-US" sz="3200" dirty="0" smtClean="0"/>
              <a:t>?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AEAF-E337-4BC4-8E5C-0C12FC75B2F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517680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jongens</a:t>
            </a:r>
            <a:r>
              <a:rPr lang="en-US" dirty="0" smtClean="0"/>
              <a:t> en </a:t>
            </a:r>
            <a:r>
              <a:rPr lang="en-US" dirty="0" err="1" smtClean="0"/>
              <a:t>meisjes</a:t>
            </a:r>
            <a:endParaRPr lang="en-US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beter</a:t>
            </a:r>
            <a:r>
              <a:rPr lang="en-US" sz="3200" dirty="0" smtClean="0"/>
              <a:t> in </a:t>
            </a:r>
            <a:r>
              <a:rPr lang="en-US" sz="3200" dirty="0" err="1" smtClean="0"/>
              <a:t>natuurkunde</a:t>
            </a:r>
            <a:r>
              <a:rPr lang="en-US" sz="3200" dirty="0" smtClean="0"/>
              <a:t>?</a:t>
            </a:r>
          </a:p>
          <a:p>
            <a:pPr lvl="1"/>
            <a:endParaRPr lang="en-US" sz="280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AEAF-E337-4BC4-8E5C-0C12FC75B2F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61920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err="1" smtClean="0"/>
              <a:t>Deelstrateeg</a:t>
            </a:r>
            <a:r>
              <a:rPr lang="en-US" dirty="0" smtClean="0"/>
              <a:t> of </a:t>
            </a:r>
            <a:r>
              <a:rPr lang="en-US" dirty="0" err="1" smtClean="0"/>
              <a:t>geheelstrateeg</a:t>
            </a:r>
            <a:r>
              <a:rPr lang="nl-NL" dirty="0" smtClean="0"/>
              <a:t>?</a:t>
            </a:r>
            <a:endParaRPr lang="en-US" dirty="0" smtClean="0"/>
          </a:p>
          <a:p>
            <a:pPr lvl="1"/>
            <a:r>
              <a:rPr lang="en-US" sz="3200" dirty="0" err="1" smtClean="0"/>
              <a:t>Leren</a:t>
            </a:r>
            <a:r>
              <a:rPr lang="en-US" sz="3200" dirty="0" smtClean="0"/>
              <a:t> via details of </a:t>
            </a:r>
            <a:r>
              <a:rPr lang="en-US" sz="3200" dirty="0" err="1" smtClean="0"/>
              <a:t>langs</a:t>
            </a:r>
            <a:r>
              <a:rPr lang="en-US" sz="3200" dirty="0" smtClean="0"/>
              <a:t> de </a:t>
            </a:r>
            <a:r>
              <a:rPr lang="en-US" sz="3200" dirty="0" err="1" smtClean="0"/>
              <a:t>grote</a:t>
            </a:r>
            <a:r>
              <a:rPr lang="en-US" sz="3200" dirty="0" smtClean="0"/>
              <a:t> </a:t>
            </a:r>
            <a:r>
              <a:rPr lang="en-US" sz="3200" dirty="0" err="1" smtClean="0"/>
              <a:t>lijn</a:t>
            </a:r>
            <a:endParaRPr lang="en-US" sz="3200" dirty="0" smtClean="0"/>
          </a:p>
          <a:p>
            <a:pPr lvl="1"/>
            <a:r>
              <a:rPr lang="en-US" sz="3200" dirty="0" err="1" smtClean="0"/>
              <a:t>Kaartlezen</a:t>
            </a:r>
            <a:r>
              <a:rPr lang="en-US" sz="3200" dirty="0" smtClean="0"/>
              <a:t> of </a:t>
            </a:r>
            <a:r>
              <a:rPr lang="en-US" sz="3200" dirty="0" err="1" smtClean="0"/>
              <a:t>TomTom</a:t>
            </a:r>
            <a:endParaRPr lang="en-US" sz="3200" dirty="0" smtClean="0"/>
          </a:p>
          <a:p>
            <a:pPr lvl="1"/>
            <a:r>
              <a:rPr lang="en-US" sz="3200" dirty="0" err="1" smtClean="0"/>
              <a:t>Woordjes</a:t>
            </a:r>
            <a:r>
              <a:rPr lang="en-US" sz="3200" dirty="0" smtClean="0"/>
              <a:t> </a:t>
            </a:r>
            <a:r>
              <a:rPr lang="en-US" sz="3200" dirty="0" err="1" smtClean="0"/>
              <a:t>leren</a:t>
            </a:r>
            <a:r>
              <a:rPr lang="en-US" sz="3200" dirty="0" smtClean="0"/>
              <a:t>, </a:t>
            </a:r>
            <a:r>
              <a:rPr lang="en-US" sz="3200" dirty="0" err="1" smtClean="0"/>
              <a:t>jaartallen</a:t>
            </a:r>
            <a:r>
              <a:rPr lang="en-US" sz="3200" dirty="0" smtClean="0"/>
              <a:t> </a:t>
            </a:r>
            <a:r>
              <a:rPr lang="en-US" sz="3200" dirty="0" err="1" smtClean="0"/>
              <a:t>stampen</a:t>
            </a:r>
            <a:endParaRPr lang="en-US" sz="3200" dirty="0" smtClean="0"/>
          </a:p>
          <a:p>
            <a:pPr lvl="1"/>
            <a:r>
              <a:rPr lang="en-US" sz="3200" dirty="0" err="1" smtClean="0"/>
              <a:t>Tekstbegrip</a:t>
            </a:r>
            <a:r>
              <a:rPr lang="en-US" sz="3200" dirty="0" smtClean="0"/>
              <a:t>, </a:t>
            </a:r>
            <a:r>
              <a:rPr lang="en-US" sz="3200" dirty="0" err="1" smtClean="0"/>
              <a:t>zakelijk</a:t>
            </a:r>
            <a:r>
              <a:rPr lang="en-US" sz="3200" dirty="0" smtClean="0"/>
              <a:t> </a:t>
            </a:r>
            <a:r>
              <a:rPr lang="en-US" sz="3200" dirty="0" err="1" smtClean="0"/>
              <a:t>opstel</a:t>
            </a:r>
            <a:r>
              <a:rPr lang="en-US" sz="3200" dirty="0" smtClean="0"/>
              <a:t>, </a:t>
            </a:r>
            <a:r>
              <a:rPr lang="en-US" sz="3200" dirty="0" err="1" smtClean="0"/>
              <a:t>formules</a:t>
            </a:r>
            <a:endParaRPr lang="en-US" sz="3200" dirty="0" smtClean="0"/>
          </a:p>
          <a:p>
            <a:pPr lvl="1"/>
            <a:r>
              <a:rPr lang="en-US" sz="3200" dirty="0" err="1" smtClean="0"/>
              <a:t>Gedetailleerd</a:t>
            </a:r>
            <a:r>
              <a:rPr lang="en-US" sz="3200" dirty="0" smtClean="0"/>
              <a:t> </a:t>
            </a:r>
            <a:r>
              <a:rPr lang="en-US" sz="3200" dirty="0" err="1" smtClean="0"/>
              <a:t>werkplan</a:t>
            </a:r>
            <a:r>
              <a:rPr lang="en-US" sz="3200" dirty="0" smtClean="0"/>
              <a:t> of grove </a:t>
            </a:r>
            <a:r>
              <a:rPr lang="en-US" sz="3200" dirty="0" err="1" smtClean="0"/>
              <a:t>schets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E0E-1C6C-433E-BDCA-F71D65D3691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Meisjes</a:t>
            </a:r>
            <a:r>
              <a:rPr lang="en-US" sz="2800" dirty="0" smtClean="0"/>
              <a:t>, </a:t>
            </a:r>
            <a:r>
              <a:rPr lang="en-US" sz="2800" dirty="0" err="1" smtClean="0"/>
              <a:t>jongens</a:t>
            </a:r>
            <a:r>
              <a:rPr lang="en-US" sz="2800" dirty="0" smtClean="0"/>
              <a:t> en natuurkunde</a:t>
            </a:r>
            <a:endParaRPr lang="en-US" sz="2800" dirty="0"/>
          </a:p>
        </p:txBody>
      </p:sp>
      <p:sp>
        <p:nvSpPr>
          <p:cNvPr id="164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61920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Hoe </a:t>
            </a:r>
            <a:r>
              <a:rPr lang="en-US" dirty="0" err="1" smtClean="0"/>
              <a:t>herken</a:t>
            </a:r>
            <a:r>
              <a:rPr lang="en-US" dirty="0" smtClean="0"/>
              <a:t> je </a:t>
            </a:r>
            <a:r>
              <a:rPr lang="en-US" dirty="0" err="1" smtClean="0"/>
              <a:t>geheel</a:t>
            </a:r>
            <a:r>
              <a:rPr lang="en-US" dirty="0" smtClean="0"/>
              <a:t>- en </a:t>
            </a:r>
            <a:r>
              <a:rPr lang="en-US" dirty="0" err="1" smtClean="0"/>
              <a:t>deelstrategen</a:t>
            </a:r>
            <a:r>
              <a:rPr lang="en-US" dirty="0" smtClean="0"/>
              <a:t>?</a:t>
            </a:r>
          </a:p>
          <a:p>
            <a:pPr lvl="1"/>
            <a:r>
              <a:rPr lang="en-US" sz="3200" dirty="0" err="1" smtClean="0"/>
              <a:t>Samenvatting</a:t>
            </a:r>
            <a:r>
              <a:rPr lang="en-US" sz="3200" dirty="0" smtClean="0"/>
              <a:t> </a:t>
            </a:r>
            <a:r>
              <a:rPr lang="en-US" sz="3200" dirty="0" err="1" smtClean="0"/>
              <a:t>vooraf</a:t>
            </a:r>
            <a:r>
              <a:rPr lang="en-US" sz="3200" dirty="0" smtClean="0"/>
              <a:t> </a:t>
            </a:r>
            <a:r>
              <a:rPr lang="en-US" sz="3200" dirty="0" err="1" smtClean="0"/>
              <a:t>geven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één</a:t>
            </a:r>
            <a:r>
              <a:rPr lang="en-US" sz="3200" dirty="0" smtClean="0"/>
              <a:t> detail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klopt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err="1" smtClean="0"/>
              <a:t>Formules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het </a:t>
            </a:r>
            <a:r>
              <a:rPr lang="en-US" sz="3200" dirty="0" err="1" smtClean="0"/>
              <a:t>hoofd</a:t>
            </a:r>
            <a:r>
              <a:rPr lang="en-US" sz="3200" dirty="0" smtClean="0"/>
              <a:t> </a:t>
            </a:r>
            <a:r>
              <a:rPr lang="en-US" sz="3200" dirty="0" err="1" smtClean="0"/>
              <a:t>leren</a:t>
            </a:r>
            <a:r>
              <a:rPr lang="en-US" sz="3200" dirty="0" smtClean="0"/>
              <a:t>, </a:t>
            </a:r>
            <a:r>
              <a:rPr lang="en-US" sz="3200" dirty="0" err="1" smtClean="0"/>
              <a:t>moeite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formules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combineren</a:t>
            </a:r>
            <a:endParaRPr lang="en-US" sz="3200" dirty="0" smtClean="0"/>
          </a:p>
          <a:p>
            <a:pPr lvl="1"/>
            <a:r>
              <a:rPr lang="en-US" sz="3200" dirty="0" err="1" smtClean="0"/>
              <a:t>Lijstje</a:t>
            </a:r>
            <a:r>
              <a:rPr lang="en-US" sz="3200" dirty="0" smtClean="0"/>
              <a:t> taken </a:t>
            </a:r>
            <a:r>
              <a:rPr lang="en-US" sz="3200" dirty="0" err="1" smtClean="0"/>
              <a:t>afwerken</a:t>
            </a:r>
            <a:r>
              <a:rPr lang="en-US" sz="3200" dirty="0" smtClean="0"/>
              <a:t>, </a:t>
            </a:r>
            <a:r>
              <a:rPr lang="en-US" sz="3200" dirty="0" err="1" smtClean="0"/>
              <a:t>lesplanner</a:t>
            </a:r>
            <a:endParaRPr lang="en-US" sz="3200" dirty="0" smtClean="0"/>
          </a:p>
          <a:p>
            <a:pPr lvl="1"/>
            <a:r>
              <a:rPr lang="en-US" sz="3200" dirty="0" err="1" smtClean="0"/>
              <a:t>Fraaie</a:t>
            </a:r>
            <a:r>
              <a:rPr lang="en-US" sz="3200" dirty="0" smtClean="0"/>
              <a:t> </a:t>
            </a:r>
            <a:r>
              <a:rPr lang="en-US" sz="3200" dirty="0" err="1" smtClean="0"/>
              <a:t>verslagen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E0E-1C6C-433E-BDCA-F71D65D3691B}" type="datetime3">
              <a:rPr lang="en-US" smtClean="0"/>
              <a:pPr/>
              <a:t>11 December 2012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8EA9-5F74-45E1-8FD9-8AC2CFD614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853</Words>
  <Application>Microsoft Office PowerPoint</Application>
  <PresentationFormat>Diavoorstelling (4:3)</PresentationFormat>
  <Paragraphs>195</Paragraphs>
  <Slides>52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3" baseType="lpstr">
      <vt:lpstr>Trek</vt:lpstr>
      <vt:lpstr>Meisjes Jongens &amp;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Meisjes, jongens en natuurkunde</vt:lpstr>
      <vt:lpstr>activiteit:  Watt en kWh</vt:lpstr>
      <vt:lpstr>activiteit: Spanningsbron</vt:lpstr>
      <vt:lpstr>ontdektactiviteit: Straling</vt:lpstr>
      <vt:lpstr>begrijpen: Straling 3.1</vt:lpstr>
      <vt:lpstr>Opgaven bij begrijpen: Straling</vt:lpstr>
      <vt:lpstr>begrijpen: Straling 3.2</vt:lpstr>
      <vt:lpstr>Opgaven bij begrijpen</vt:lpstr>
      <vt:lpstr>beheersen: Straling 3.2</vt:lpstr>
      <vt:lpstr>Opgaven bij beheersen: Straling 3.2</vt:lpstr>
      <vt:lpstr>verdiepen: Straling 3.2</vt:lpstr>
      <vt:lpstr>Opgaven bij begrijpen: Straling</vt:lpstr>
      <vt:lpstr>Dia 33</vt:lpstr>
      <vt:lpstr>Opgaven bij begrijpen: Straling</vt:lpstr>
      <vt:lpstr>Dia 35</vt:lpstr>
      <vt:lpstr>Opgaven bij begrijpen: Straling</vt:lpstr>
      <vt:lpstr>Opgaven bij begrijpen: Straling</vt:lpstr>
      <vt:lpstr>Dia 38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  <vt:lpstr>Opgaven bij begrijpen: Straling</vt:lpstr>
    </vt:vector>
  </TitlesOfParts>
  <Company>Hogeschool Utrecht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powerpoint-presentatie</dc:title>
  <dc:creator>awagenaar</dc:creator>
  <cp:lastModifiedBy>Kees Hooyman</cp:lastModifiedBy>
  <cp:revision>62</cp:revision>
  <cp:lastPrinted>2005-06-13T08:01:16Z</cp:lastPrinted>
  <dcterms:created xsi:type="dcterms:W3CDTF">2011-12-08T21:26:45Z</dcterms:created>
  <dcterms:modified xsi:type="dcterms:W3CDTF">2012-12-11T09:11:03Z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</Properties>
</file>